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1" r:id="rId1"/>
  </p:sldMasterIdLst>
  <p:notesMasterIdLst>
    <p:notesMasterId r:id="rId39"/>
  </p:notesMasterIdLst>
  <p:handoutMasterIdLst>
    <p:handoutMasterId r:id="rId40"/>
  </p:handoutMasterIdLst>
  <p:sldIdLst>
    <p:sldId id="282" r:id="rId2"/>
    <p:sldId id="285" r:id="rId3"/>
    <p:sldId id="422" r:id="rId4"/>
    <p:sldId id="360" r:id="rId5"/>
    <p:sldId id="365" r:id="rId6"/>
    <p:sldId id="366" r:id="rId7"/>
    <p:sldId id="367" r:id="rId8"/>
    <p:sldId id="320" r:id="rId9"/>
    <p:sldId id="368" r:id="rId10"/>
    <p:sldId id="369" r:id="rId11"/>
    <p:sldId id="370" r:id="rId12"/>
    <p:sldId id="371" r:id="rId13"/>
    <p:sldId id="372" r:id="rId14"/>
    <p:sldId id="375" r:id="rId15"/>
    <p:sldId id="383" r:id="rId16"/>
    <p:sldId id="376" r:id="rId17"/>
    <p:sldId id="333" r:id="rId18"/>
    <p:sldId id="334" r:id="rId19"/>
    <p:sldId id="350" r:id="rId20"/>
    <p:sldId id="351" r:id="rId21"/>
    <p:sldId id="352" r:id="rId22"/>
    <p:sldId id="353" r:id="rId23"/>
    <p:sldId id="354" r:id="rId24"/>
    <p:sldId id="336" r:id="rId25"/>
    <p:sldId id="346" r:id="rId26"/>
    <p:sldId id="347" r:id="rId27"/>
    <p:sldId id="335" r:id="rId28"/>
    <p:sldId id="337" r:id="rId29"/>
    <p:sldId id="338" r:id="rId30"/>
    <p:sldId id="342" r:id="rId31"/>
    <p:sldId id="344" r:id="rId32"/>
    <p:sldId id="339" r:id="rId33"/>
    <p:sldId id="349" r:id="rId34"/>
    <p:sldId id="348" r:id="rId35"/>
    <p:sldId id="343" r:id="rId36"/>
    <p:sldId id="345" r:id="rId37"/>
    <p:sldId id="42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5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8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EE95246-A7BD-4406-A059-82C856C77BD2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9C2211D-0014-4D9B-9793-22F086C16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4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FD7E5FF-E026-4CD0-82D0-684AC0F8DA13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7E3ECA3-03D7-4A4A-BD3A-B0C2DA4E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4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73E7BD-0208-49A7-AE21-E602AB677A02}" type="slidenum">
              <a:rPr lang="en-US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8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553160-5E6C-4EE6-9002-D36EB8F6761A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783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79593D-6AE4-46C0-858C-24362F86C1BE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71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9C11DF-87E6-4D3E-841B-6487D00EE9C3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378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E9FB8-B476-4870-B5FD-575644A53F95}" type="slidenum">
              <a:rPr lang="en-US">
                <a:latin typeface="Arial" charset="0"/>
              </a:rPr>
              <a:pPr/>
              <a:t>14</a:t>
            </a:fld>
            <a:endParaRPr lang="en-US" dirty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135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3241F-04CA-46D5-B9B0-C5486D02CADB}" type="slidenum">
              <a:rPr lang="en-US">
                <a:latin typeface="Arial" charset="0"/>
              </a:rPr>
              <a:pPr/>
              <a:t>15</a:t>
            </a:fld>
            <a:endParaRPr lang="en-US" dirty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28528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3241F-04CA-46D5-B9B0-C5486D02CADB}" type="slidenum">
              <a:rPr lang="en-US">
                <a:latin typeface="Arial" charset="0"/>
              </a:rPr>
              <a:pPr/>
              <a:t>16</a:t>
            </a:fld>
            <a:endParaRPr lang="en-US" dirty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9805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Participating Agreements: 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two different aspects of the authority: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Forestry Protection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This is the section where we focus on hazardous fuel reduction work, or other forestry related work.  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training/manpower development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we have a number of these agreements with tribes to host their training programs, particularly when it comes to fire crews or other natural resource work. 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Agreements may include agreements like </a:t>
            </a:r>
            <a:r>
              <a:rPr lang="en-US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Cooperative Fire Agreements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5143-EAC6-4DE5-99A5-366BD982E0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2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5143-EAC6-4DE5-99A5-366BD982E09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Stewardship contracts – trade goods for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5143-EAC6-4DE5-99A5-366BD982E0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Timber contract: money to Treasury; IRTC: retained receipts. </a:t>
            </a:r>
          </a:p>
          <a:p>
            <a:r>
              <a:rPr lang="en-US" baseline="0" dirty="0"/>
              <a:t>Service Stewardship contracts:  FS can utilize retained receipts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5143-EAC6-4DE5-99A5-366BD982E09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233BE0-C74D-47DA-954E-4D99B6A04DFA}" type="slidenum">
              <a:rPr lang="en-US">
                <a:latin typeface="Arial" charset="0"/>
              </a:rPr>
              <a:pPr/>
              <a:t>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9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5143-EAC6-4DE5-99A5-366BD982E0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3ECA3-03D7-4A4A-BD3A-B0C2DA4E36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4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3ECA3-03D7-4A4A-BD3A-B0C2DA4E36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3ECA3-03D7-4A4A-BD3A-B0C2DA4E36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3ECA3-03D7-4A4A-BD3A-B0C2DA4E36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299966-A41F-4577-849E-94B9D5B5652E}" type="slidenum">
              <a:rPr lang="en-US">
                <a:latin typeface="Arial" charset="0"/>
              </a:rPr>
              <a:pPr/>
              <a:t>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0044D0-4AE3-4051-8A01-47DBA8766C65}" type="slidenum">
              <a:rPr lang="en-US">
                <a:latin typeface="Arial" charset="0"/>
              </a:rPr>
              <a:pPr/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16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CD0EA6-5764-41A6-B3B9-1172BDE31667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20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CB84B4-4084-4B97-8F02-16FE2B0A2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9E1996-320E-47F3-8A68-C7E985063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6346-A34C-4E17-989E-3853F94FC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7AB511-B08C-4F26-B7A7-9949AABE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C236-D56A-4538-9328-CC023650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D202F7-3D09-455E-A729-68E11241B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00A4-668D-4DEC-92F0-52A597A1A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F59B-0AA7-4AA7-B339-25C2B22E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0EDF-3E63-472D-8DD3-C55021464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51BF6-5494-42D3-8B97-E3D9580C1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5EDCE5-C587-477A-A1CC-5D631B8D1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24, 2016 TFPA Workshop                            st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DD49E3C-381F-4C21-AAB9-67F4444F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2" r:id="rId2"/>
    <p:sldLayoutId id="2147484468" r:id="rId3"/>
    <p:sldLayoutId id="2147484469" r:id="rId4"/>
    <p:sldLayoutId id="2147484463" r:id="rId5"/>
    <p:sldLayoutId id="2147484464" r:id="rId6"/>
    <p:sldLayoutId id="2147484465" r:id="rId7"/>
    <p:sldLayoutId id="2147484470" r:id="rId8"/>
    <p:sldLayoutId id="2147484471" r:id="rId9"/>
    <p:sldLayoutId id="2147484472" r:id="rId10"/>
    <p:sldLayoutId id="2147484473" r:id="rId11"/>
    <p:sldLayoutId id="2147484466" r:id="rId12"/>
    <p:sldLayoutId id="21474844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3200400"/>
            <a:ext cx="8763000" cy="18288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lvl="1" eaLnBrk="1" hangingPunct="1">
              <a:defRPr/>
            </a:pP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endParaRPr lang="en-US" sz="31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003821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TRIBAL FOREST PROTECTION ACT OF 2004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ACQUISITIONS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WEBINAR</a:t>
            </a:r>
          </a:p>
        </p:txBody>
      </p:sp>
      <p:pic>
        <p:nvPicPr>
          <p:cNvPr id="2049" name="Picture 1" descr="ITCLOGO_cropped">
            <a:extLst>
              <a:ext uri="{FF2B5EF4-FFF2-40B4-BE49-F238E27FC236}">
                <a16:creationId xmlns:a16="http://schemas.microsoft.com/office/drawing/2014/main" id="{E6F7626D-8FBC-4B81-80E3-ABCB3ACD0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762000"/>
            <a:ext cx="133985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SFS">
            <a:extLst>
              <a:ext uri="{FF2B5EF4-FFF2-40B4-BE49-F238E27FC236}">
                <a16:creationId xmlns:a16="http://schemas.microsoft.com/office/drawing/2014/main" id="{981057C7-C7ED-48EA-ACF4-0742F837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8" t="-4724" r="-8611" b="-1468"/>
          <a:stretch>
            <a:fillRect/>
          </a:stretch>
        </p:blipFill>
        <p:spPr bwMode="auto">
          <a:xfrm>
            <a:off x="7200900" y="828507"/>
            <a:ext cx="1344612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8523604-41A4-4D84-B832-B1E76C80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11854A-56B0-4ADB-8BC2-88A9A573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545" y="2622525"/>
            <a:ext cx="701890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NAVIGATING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CONTRACTS AND AGREEMENTS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BETWEEN TRIBES AND USFS</a:t>
            </a:r>
          </a:p>
          <a:p>
            <a:pPr lvl="0" algn="ctr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November 1, 2018</a:t>
            </a:r>
            <a:endParaRPr lang="en-US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9:00 am-11:00 am Pacific Time</a:t>
            </a:r>
            <a:endParaRPr lang="en-US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12:00 pm -2:00 pm (EDT)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Times New Roman" panose="02020603050405020304" pitchFamily="18" charset="0"/>
              </a:rPr>
              <a:t>♦ </a:t>
            </a: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10:00 am -12:00 pm (MDT)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1999" cy="457676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cs typeface="Calibri"/>
              </a:rPr>
              <a:t>Emphasizes the government-to-government relationship between the federal government and Tribes.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cs typeface="Calibri"/>
              </a:rPr>
              <a:t>Sets forth the goal for protection of trust lands.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cs typeface="Calibri"/>
              </a:rPr>
              <a:t>Acknowledges Tribes</a:t>
            </a:r>
            <a:r>
              <a:rPr lang="en-US" altLang="en-US" sz="2800" dirty="0">
                <a:cs typeface="Calibri"/>
              </a:rPr>
              <a:t>’</a:t>
            </a:r>
            <a:r>
              <a:rPr lang="en-US" sz="2800" dirty="0">
                <a:cs typeface="Calibri"/>
              </a:rPr>
              <a:t> historic and cultural interests.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cs typeface="Calibri"/>
              </a:rPr>
              <a:t>Recognizes tribal relevant knowledge and skills.</a:t>
            </a:r>
          </a:p>
          <a:p>
            <a:pPr marL="0" indent="0" eaLnBrk="1" hangingPunct="1">
              <a:buNone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60000"/>
              </a:lnSpc>
              <a:buNone/>
              <a:defRPr/>
            </a:pPr>
            <a:r>
              <a:rPr lang="en-US" sz="2800" i="1" dirty="0">
                <a:cs typeface="Calibri"/>
              </a:rPr>
              <a:t>See ITC TFPA handouts for specifics and details.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en-US" sz="2800" dirty="0">
                <a:cs typeface="Calibri"/>
              </a:rPr>
              <a:t>  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Basics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9172" y="1752600"/>
            <a:ext cx="7612063" cy="41830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cs typeface="Calibri"/>
              </a:rPr>
              <a:t>To qualify, the land (either tribal or allotted):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 Must be in trust or restricted status and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 Must be forested or have a grass, brush, or other similar vegetation, or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Formerly had a forest cover or vegetative cover that is capable of restoration. 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Basics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34" charset="-128"/>
            </a:endParaRPr>
          </a:p>
          <a:p>
            <a:pPr eaLnBrk="1" hangingPunct="1">
              <a:buNone/>
              <a:defRPr/>
            </a:pPr>
            <a:r>
              <a:rPr lang="en-US" sz="2800" dirty="0">
                <a:cs typeface="Calibri"/>
              </a:rPr>
              <a:t>The Tribe must propose a specific project to take place on FS (or BLM) administered land which: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cs typeface="Calibri"/>
              </a:rPr>
              <a:t>Borders or is adjacent to Indian trust land and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cs typeface="Calibri"/>
              </a:rPr>
              <a:t>Poses a fire, insect infestation, disease, and/or other threat to the Indian forest land or rangeland or a tribal community; or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cs typeface="Calibri"/>
              </a:rPr>
              <a:t>Is in need of land restoration.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Basics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1" y="1752600"/>
            <a:ext cx="8148638" cy="45005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charset="0"/>
              <a:buNone/>
              <a:defRPr/>
            </a:pPr>
            <a:r>
              <a:rPr lang="en-US" sz="2800" dirty="0">
                <a:cs typeface="Calibri"/>
              </a:rPr>
              <a:t>The FS administered area for the TFPA proposal: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Should present or involve a risk to a feature or circumstance unique to the proposing Tribe (e.g., a risk to treaty rights; or biological, archaeological, historical, or cultural features), and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Should not be subject to some other conflicting agreement or contract.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Basics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006" y="1752600"/>
            <a:ext cx="8534399" cy="41830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The FS may respond to tribal proposals (approve or deny) within  120 days. 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While TFPA provides a lot of discretion to the agency, Executive Orders, agency policy and many protocol agreements encourage timely responses.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TFPA authorizes Forest Service &amp; BLM to enter into contracts and/or agreements directly with the Tribe or consider tribally-related factors when selecting the contractor and/or cooperator.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2800" dirty="0">
                <a:cs typeface="Calibri"/>
              </a:rPr>
              <a:t>Collaboration prior to the submission of a formal proposal contributes to success.</a:t>
            </a:r>
          </a:p>
          <a:p>
            <a:pPr eaLnBrk="1" hangingPunct="1">
              <a:buFont typeface="Wingdings 2" charset="0"/>
              <a:buChar char=""/>
              <a:defRPr/>
            </a:pPr>
            <a:endParaRPr lang="en-US" sz="2800" dirty="0">
              <a:cs typeface="Calibri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Basics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  <a:defRPr/>
            </a:pPr>
            <a:endParaRPr lang="en-US" sz="3200" dirty="0">
              <a:effectLst/>
              <a:cs typeface="Calibri"/>
            </a:endParaRPr>
          </a:p>
          <a:p>
            <a:pPr marL="0" indent="0" eaLnBrk="1" hangingPunct="1">
              <a:buNone/>
              <a:defRPr/>
            </a:pPr>
            <a:r>
              <a:rPr lang="en-US" sz="3200" dirty="0">
                <a:effectLst/>
                <a:cs typeface="Calibri"/>
              </a:rPr>
              <a:t>The FS can enter into an agreement or contract in response to the proposal with agency appropriated funds and/or other appropriate sources of funding.</a:t>
            </a:r>
          </a:p>
          <a:p>
            <a:pPr marL="0" indent="0" eaLnBrk="1" hangingPunct="1">
              <a:buNone/>
              <a:defRPr/>
            </a:pPr>
            <a:r>
              <a:rPr lang="en-US" sz="3200" dirty="0">
                <a:effectLst/>
                <a:cs typeface="Calibri"/>
              </a:rPr>
              <a:t>Third parties may be involved in funding and doing the work on the ground.</a:t>
            </a:r>
          </a:p>
          <a:p>
            <a:pPr marL="0" indent="0" eaLnBrk="1" hangingPunct="1">
              <a:buNone/>
              <a:defRPr/>
            </a:pPr>
            <a:r>
              <a:rPr lang="en-US" sz="3200" dirty="0">
                <a:effectLst/>
                <a:cs typeface="Calibri"/>
              </a:rPr>
              <a:t> </a:t>
            </a:r>
            <a:endParaRPr lang="en-US" sz="3200" dirty="0">
              <a:effectLst/>
              <a:ea typeface="ＭＳ Ｐゴシック" pitchFamily="34" charset="-128"/>
              <a:cs typeface="Calibri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effectLst/>
              <a:ea typeface="ＭＳ Ｐゴシック" pitchFamily="34" charset="-128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Basics</a:t>
            </a:r>
          </a:p>
        </p:txBody>
      </p:sp>
    </p:spTree>
    <p:extLst>
      <p:ext uri="{BB962C8B-B14F-4D97-AF65-F5344CB8AC3E}">
        <p14:creationId xmlns:p14="http://schemas.microsoft.com/office/powerpoint/2010/main" val="7210194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eaLnBrk="1" hangingPunct="1">
              <a:buNone/>
              <a:defRPr/>
            </a:pPr>
            <a:endParaRPr lang="en-US" sz="3200" dirty="0">
              <a:effectLst/>
              <a:cs typeface="Calibri"/>
            </a:endParaRPr>
          </a:p>
          <a:p>
            <a:pPr marL="0" indent="0" eaLnBrk="1" hangingPunct="1">
              <a:buNone/>
              <a:defRPr/>
            </a:pPr>
            <a:r>
              <a:rPr lang="en-US" sz="3200" dirty="0">
                <a:effectLst/>
                <a:cs typeface="Calibri"/>
              </a:rPr>
              <a:t>For contracts, the FS can  use  “best value” and give special consideration to tribally-related  factors such as, but not limited to: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3200" dirty="0">
                <a:effectLst/>
                <a:ea typeface="ＭＳ Ｐゴシック" pitchFamily="34" charset="-128"/>
                <a:cs typeface="Calibri"/>
              </a:rPr>
              <a:t>The status of the Indian Tribe;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3200" dirty="0">
                <a:effectLst/>
                <a:ea typeface="ＭＳ Ｐゴシック" pitchFamily="34" charset="-128"/>
                <a:cs typeface="Calibri"/>
              </a:rPr>
              <a:t>The trust status of the Tribe’s land;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sz="3200" dirty="0">
                <a:effectLst/>
                <a:ea typeface="ＭＳ Ｐゴシック" pitchFamily="34" charset="-128"/>
                <a:cs typeface="Calibri"/>
              </a:rPr>
              <a:t>The cultural, traditional, and historical affiliation of the Tribe with the land subject to the proposal. </a:t>
            </a:r>
          </a:p>
          <a:p>
            <a:pPr marL="0" indent="0" eaLnBrk="1" hangingPunct="1">
              <a:buNone/>
              <a:defRPr/>
            </a:pPr>
            <a:endParaRPr lang="en-US" sz="3200" dirty="0">
              <a:effectLst/>
              <a:ea typeface="ＭＳ Ｐゴシック" pitchFamily="34" charset="-128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Basics</a:t>
            </a:r>
          </a:p>
        </p:txBody>
      </p:sp>
    </p:spTree>
    <p:extLst>
      <p:ext uri="{BB962C8B-B14F-4D97-AF65-F5344CB8AC3E}">
        <p14:creationId xmlns:p14="http://schemas.microsoft.com/office/powerpoint/2010/main" val="231568222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 Contracts and Agreements under</a:t>
            </a:r>
            <a:br>
              <a:rPr lang="en-US" sz="2800" b="1" dirty="0"/>
            </a:br>
            <a:r>
              <a:rPr lang="en-US" sz="2800" b="1" dirty="0"/>
              <a:t>The Tribal Forest Protection Act of 2004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88087"/>
            <a:ext cx="7612063" cy="4183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/>
              <a:t>Why is this authorized?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U.S. Government responsibilities &amp; interests</a:t>
            </a:r>
          </a:p>
          <a:p>
            <a:pPr lvl="1"/>
            <a:r>
              <a:rPr lang="en-US" dirty="0"/>
              <a:t>Sovereign rights, Treaty &amp; Trust responsibilities.</a:t>
            </a:r>
          </a:p>
          <a:p>
            <a:pPr lvl="1"/>
            <a:r>
              <a:rPr lang="en-US" dirty="0"/>
              <a:t>Forest Service mission and values.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Tribal rights and interests</a:t>
            </a:r>
          </a:p>
          <a:p>
            <a:pPr lvl="1"/>
            <a:r>
              <a:rPr lang="en-US" dirty="0"/>
              <a:t>Sovereign rights, Treaty rights &amp; reserved rights.</a:t>
            </a:r>
          </a:p>
          <a:p>
            <a:pPr lvl="1"/>
            <a:r>
              <a:rPr lang="en-US" dirty="0"/>
              <a:t>Cultural, Natural and Economic values &amp; interests.</a:t>
            </a:r>
          </a:p>
        </p:txBody>
      </p:sp>
    </p:spTree>
    <p:extLst>
      <p:ext uri="{BB962C8B-B14F-4D97-AF65-F5344CB8AC3E}">
        <p14:creationId xmlns:p14="http://schemas.microsoft.com/office/powerpoint/2010/main" val="227754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/>
              <a:t>How do we utilize the authority?</a:t>
            </a:r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dirty="0"/>
              <a:t>Contracts</a:t>
            </a:r>
          </a:p>
          <a:p>
            <a:pPr marL="0" indent="0" algn="ctr">
              <a:buNone/>
            </a:pPr>
            <a:endParaRPr lang="en-US" sz="1400" dirty="0"/>
          </a:p>
          <a:p>
            <a:pPr algn="ctr"/>
            <a:r>
              <a:rPr lang="en-US" dirty="0"/>
              <a:t>Agreements</a:t>
            </a:r>
          </a:p>
        </p:txBody>
      </p:sp>
    </p:spTree>
    <p:extLst>
      <p:ext uri="{BB962C8B-B14F-4D97-AF65-F5344CB8AC3E}">
        <p14:creationId xmlns:p14="http://schemas.microsoft.com/office/powerpoint/2010/main" val="278251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Contracts and Agreements under</a:t>
            </a:r>
            <a:br>
              <a:rPr lang="en-US" sz="2800" b="1" dirty="0"/>
            </a:br>
            <a:r>
              <a:rPr lang="en-US" sz="2800" b="1" dirty="0"/>
              <a:t>The Tribal Forest Protection Act of 2004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/>
              <a:t>Selecting an Instrument</a:t>
            </a:r>
          </a:p>
          <a:p>
            <a:r>
              <a:rPr lang="en-US" dirty="0"/>
              <a:t>There are a variety of tools to choose from:</a:t>
            </a:r>
          </a:p>
          <a:p>
            <a:pPr lvl="1"/>
            <a:r>
              <a:rPr lang="en-US" dirty="0"/>
              <a:t>Stewardship Contracts (IRTCs and IRSCs)</a:t>
            </a:r>
          </a:p>
          <a:p>
            <a:pPr lvl="1"/>
            <a:r>
              <a:rPr lang="en-US" dirty="0"/>
              <a:t>Traditional Service Contracts</a:t>
            </a:r>
          </a:p>
          <a:p>
            <a:pPr lvl="1"/>
            <a:r>
              <a:rPr lang="en-US" dirty="0"/>
              <a:t>Traditional Timber Contracts</a:t>
            </a:r>
          </a:p>
          <a:p>
            <a:pPr lvl="1"/>
            <a:r>
              <a:rPr lang="en-US" dirty="0"/>
              <a:t>Participating Agreements</a:t>
            </a:r>
          </a:p>
          <a:p>
            <a:pPr lvl="1"/>
            <a:r>
              <a:rPr lang="en-US" dirty="0"/>
              <a:t>Challenge Cost-Share Agreements</a:t>
            </a:r>
          </a:p>
        </p:txBody>
      </p:sp>
    </p:spTree>
    <p:extLst>
      <p:ext uri="{BB962C8B-B14F-4D97-AF65-F5344CB8AC3E}">
        <p14:creationId xmlns:p14="http://schemas.microsoft.com/office/powerpoint/2010/main" val="353544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Objectives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Discuss mechanisms for contracts and agreements on TFPA projects.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Share Pros, Cons, Success Stories and Lessons Learned on partnerships between Tribes and USFS.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Provide perspectives on obstacles and jointly develop solutions.</a:t>
            </a:r>
          </a:p>
          <a:p>
            <a:pPr marL="0" indent="0" eaLnBrk="1" hangingPunct="1">
              <a:buNone/>
              <a:defRPr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Contracts and Agreements under</a:t>
            </a:r>
            <a:br>
              <a:rPr lang="en-US" sz="2800" b="1" dirty="0"/>
            </a:br>
            <a:r>
              <a:rPr lang="en-US" sz="2800" b="1" dirty="0"/>
              <a:t>The Tribal Forest Protection Act of 2004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/>
              <a:t>Selecting an Instrument</a:t>
            </a:r>
          </a:p>
          <a:p>
            <a:r>
              <a:rPr lang="en-US" dirty="0"/>
              <a:t>Consider both parties’ needs and objectives:</a:t>
            </a:r>
          </a:p>
          <a:p>
            <a:pPr lvl="1"/>
            <a:r>
              <a:rPr lang="en-US" dirty="0"/>
              <a:t>What are the treatment objectives?</a:t>
            </a:r>
          </a:p>
          <a:p>
            <a:pPr lvl="1"/>
            <a:r>
              <a:rPr lang="en-US" dirty="0"/>
              <a:t>Are there requirements on how the work is executed?</a:t>
            </a:r>
          </a:p>
          <a:p>
            <a:pPr lvl="1"/>
            <a:r>
              <a:rPr lang="en-US" dirty="0"/>
              <a:t>Timing restrictions or objectives?</a:t>
            </a:r>
          </a:p>
          <a:p>
            <a:pPr lvl="1"/>
            <a:r>
              <a:rPr lang="en-US" dirty="0"/>
              <a:t>Economic needs to consider?</a:t>
            </a:r>
          </a:p>
          <a:p>
            <a:pPr lvl="1"/>
            <a:r>
              <a:rPr lang="en-US" dirty="0"/>
              <a:t>Labor workforce needs to consider?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3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Contracts and Agreements under</a:t>
            </a:r>
            <a:br>
              <a:rPr lang="en-US" sz="2800" b="1" dirty="0"/>
            </a:br>
            <a:r>
              <a:rPr lang="en-US" sz="2800" b="1" dirty="0"/>
              <a:t>The Tribal Forest Protection Act of 2004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98638"/>
            <a:ext cx="7612063" cy="4454525"/>
          </a:xfrm>
        </p:spPr>
        <p:txBody>
          <a:bodyPr/>
          <a:lstStyle/>
          <a:p>
            <a:pPr algn="ctr">
              <a:buNone/>
            </a:pPr>
            <a:r>
              <a:rPr lang="en-US" u="sng" dirty="0"/>
              <a:t>Selecting an Instrument</a:t>
            </a:r>
          </a:p>
          <a:p>
            <a:r>
              <a:rPr lang="en-US" dirty="0"/>
              <a:t>Consider both parties’ resources:</a:t>
            </a:r>
          </a:p>
          <a:p>
            <a:pPr lvl="1"/>
            <a:r>
              <a:rPr lang="en-US" dirty="0"/>
              <a:t>Where is the money coming from?</a:t>
            </a:r>
          </a:p>
          <a:p>
            <a:pPr lvl="2"/>
            <a:r>
              <a:rPr lang="en-US" dirty="0"/>
              <a:t>Is there timber value?</a:t>
            </a:r>
          </a:p>
          <a:p>
            <a:pPr lvl="2"/>
            <a:r>
              <a:rPr lang="en-US" dirty="0"/>
              <a:t>How much appropriated funding? Is it the right kind?</a:t>
            </a:r>
          </a:p>
          <a:p>
            <a:pPr lvl="2"/>
            <a:r>
              <a:rPr lang="en-US" dirty="0"/>
              <a:t>Other sources of financial support? (Grants? Cooperators?)</a:t>
            </a:r>
          </a:p>
        </p:txBody>
      </p:sp>
    </p:spTree>
    <p:extLst>
      <p:ext uri="{BB962C8B-B14F-4D97-AF65-F5344CB8AC3E}">
        <p14:creationId xmlns:p14="http://schemas.microsoft.com/office/powerpoint/2010/main" val="281675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Contracts and Agreements under</a:t>
            </a:r>
            <a:br>
              <a:rPr lang="en-US" sz="2800" b="1" dirty="0"/>
            </a:br>
            <a:r>
              <a:rPr lang="en-US" sz="2800" b="1" dirty="0"/>
              <a:t>The Tribal Forest Protection Act of 2004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/>
              <a:t>Selecting an Instrument</a:t>
            </a:r>
          </a:p>
          <a:p>
            <a:r>
              <a:rPr lang="en-US" dirty="0"/>
              <a:t>Consider both parties’ resources:</a:t>
            </a:r>
          </a:p>
          <a:p>
            <a:pPr lvl="1"/>
            <a:r>
              <a:rPr lang="en-US" dirty="0"/>
              <a:t>Where is the labor and equipment coming from?</a:t>
            </a:r>
          </a:p>
          <a:p>
            <a:pPr lvl="2"/>
            <a:r>
              <a:rPr lang="en-US" dirty="0"/>
              <a:t>Does the Tribe have the manpower, organization &amp; equipment to succeed? Part of it?  All of it?</a:t>
            </a:r>
          </a:p>
          <a:p>
            <a:pPr lvl="2"/>
            <a:r>
              <a:rPr lang="en-US" dirty="0"/>
              <a:t>What does the local contractor pool look like?</a:t>
            </a:r>
          </a:p>
          <a:p>
            <a:pPr lvl="2"/>
            <a:r>
              <a:rPr lang="en-US" dirty="0"/>
              <a:t>Do other cooperators have manpower, equipment and organization to execute part or all of it?</a:t>
            </a:r>
          </a:p>
          <a:p>
            <a:pPr lvl="1"/>
            <a:r>
              <a:rPr lang="en-US" dirty="0"/>
              <a:t>If there is product removal, where is the material going to?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Contracts and Agreements under</a:t>
            </a:r>
            <a:br>
              <a:rPr lang="en-US" sz="2800" b="1" dirty="0"/>
            </a:br>
            <a:r>
              <a:rPr lang="en-US" sz="2800" b="1" dirty="0"/>
              <a:t>The Tribal Forest Protection Act of 2004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/>
              <a:t>Consider the nature of the instruments:</a:t>
            </a:r>
          </a:p>
          <a:p>
            <a:r>
              <a:rPr lang="en-US" b="1" dirty="0"/>
              <a:t>Contracts </a:t>
            </a:r>
            <a:r>
              <a:rPr lang="en-US" dirty="0"/>
              <a:t>– binding in nature, but Contractor may benefit greater financially.</a:t>
            </a:r>
          </a:p>
          <a:p>
            <a:r>
              <a:rPr lang="en-US" b="1" dirty="0"/>
              <a:t>Agreements </a:t>
            </a:r>
            <a:r>
              <a:rPr lang="en-US" dirty="0"/>
              <a:t>– not binding; easy to change or terminate; may require match.</a:t>
            </a:r>
          </a:p>
          <a:p>
            <a:r>
              <a:rPr lang="en-US" b="1" dirty="0"/>
              <a:t>A comprehensive approach </a:t>
            </a:r>
            <a:r>
              <a:rPr lang="en-US" dirty="0"/>
              <a:t>may also include a combination of tools.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7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sz="4400" b="1" dirty="0"/>
              <a:t>AGREEMENTS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1" dirty="0"/>
              <a:t>Stewardship Agreements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1" dirty="0"/>
              <a:t>Traditional Agreements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Participating (</a:t>
            </a:r>
            <a:r>
              <a:rPr lang="en-US" sz="2600" dirty="0"/>
              <a:t>20% match; specific work types; allows advance payments</a:t>
            </a:r>
            <a:r>
              <a:rPr lang="en-US" sz="32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Challenge Cost-Share (</a:t>
            </a:r>
            <a:r>
              <a:rPr lang="en-US" sz="2600" dirty="0"/>
              <a:t>20% match</a:t>
            </a:r>
            <a:r>
              <a:rPr lang="en-US" sz="32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Collection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/>
              <a:t>Other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7897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AGREEMENTS CONSIDERATIONS:</a:t>
            </a:r>
          </a:p>
          <a:p>
            <a:pPr marL="0" indent="0" algn="ctr">
              <a:buNone/>
            </a:pPr>
            <a:endParaRPr lang="en-US" sz="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does TFPA do for Agreements?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Agency / Cooperator relationship.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Agreements are non-binding legal instruments.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requirements or restrictions (i.e. matching requirements, or specific activities or locations)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Tribe:  Tribal Authority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Federal Government: Line Officers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466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/>
              <a:t>CONTRACTS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1" dirty="0"/>
              <a:t>Traditional contracts </a:t>
            </a:r>
            <a:endParaRPr lang="en-US" sz="20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Procurement Contracts </a:t>
            </a:r>
            <a:r>
              <a:rPr lang="en-US" sz="2000" b="1" dirty="0"/>
              <a:t>(purchase services)</a:t>
            </a:r>
            <a:endParaRPr lang="en-US" sz="28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Timber Contracts </a:t>
            </a:r>
            <a:r>
              <a:rPr lang="en-US" sz="2000" b="1" dirty="0"/>
              <a:t>(sell goods)</a:t>
            </a:r>
            <a:endParaRPr lang="en-US" sz="3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1" dirty="0"/>
              <a:t>Stewardship Contracts </a:t>
            </a:r>
            <a:r>
              <a:rPr lang="en-US" sz="2000" b="1" dirty="0"/>
              <a:t>(trade goods for services)</a:t>
            </a:r>
            <a:endParaRPr lang="en-US" sz="36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Integrated Resource Timber Contracts (IRTCs)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Integrated Resource Service Contracts (IRSCs)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Service Stewardship Contracts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886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7996238" cy="4119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/>
              <a:t>CONTRACTS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1" dirty="0"/>
              <a:t>Timber Contracts </a:t>
            </a:r>
            <a:r>
              <a:rPr lang="en-US" sz="2000" b="1" dirty="0"/>
              <a:t>(income)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Timber Contracts </a:t>
            </a:r>
            <a:r>
              <a:rPr lang="en-US" sz="2000" b="1" dirty="0"/>
              <a:t>(income to US Treasury)</a:t>
            </a:r>
            <a:endParaRPr lang="en-US" sz="28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Integrated Resource Timber Contracts (IRTCs)</a:t>
            </a:r>
            <a:endParaRPr lang="en-US" sz="1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b="1" dirty="0"/>
              <a:t>Procurement Contracts </a:t>
            </a:r>
            <a:r>
              <a:rPr lang="en-US" sz="1800" b="1" dirty="0"/>
              <a:t>(expenditure)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Traditional Service Contracts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Integrated Resource Service Contracts (IRSCs)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/>
              <a:t>Service Stewardship Contracts</a:t>
            </a:r>
          </a:p>
        </p:txBody>
      </p:sp>
    </p:spTree>
    <p:extLst>
      <p:ext uri="{BB962C8B-B14F-4D97-AF65-F5344CB8AC3E}">
        <p14:creationId xmlns:p14="http://schemas.microsoft.com/office/powerpoint/2010/main" val="1499286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33600"/>
            <a:ext cx="8072438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CONTRACTING CONSIDERATIONS: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Contracting Agency / Contractor relationship.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Contracts are binding legal instruments.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Sovereign Immunity &amp; the business transaction.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Tribe:  Tribal Authority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Federal Government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Procurement Contracting Officer (IRSCs &amp; Service)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Timber Contracting Officer (IRTCs &amp; Timber Sales)</a:t>
            </a:r>
          </a:p>
        </p:txBody>
      </p:sp>
    </p:spTree>
    <p:extLst>
      <p:ext uri="{BB962C8B-B14F-4D97-AF65-F5344CB8AC3E}">
        <p14:creationId xmlns:p14="http://schemas.microsoft.com/office/powerpoint/2010/main" val="80984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CONTRACTING: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does TFPA fit in the framework of other federal contracting regulations?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C000"/>
                </a:solidFill>
              </a:rPr>
              <a:t>Non-competitive:  </a:t>
            </a:r>
            <a:r>
              <a:rPr lang="en-US" i="1" dirty="0"/>
              <a:t>TFPA authorizes the Agency to contract directly with a tribe if the conditions stated in the Act are met.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Competitive.  </a:t>
            </a:r>
            <a:r>
              <a:rPr lang="en-US" i="1" dirty="0"/>
              <a:t>TFPA authorizes the use of tribally-related evaluation factors.</a:t>
            </a:r>
          </a:p>
        </p:txBody>
      </p:sp>
    </p:spTree>
    <p:extLst>
      <p:ext uri="{BB962C8B-B14F-4D97-AF65-F5344CB8AC3E}">
        <p14:creationId xmlns:p14="http://schemas.microsoft.com/office/powerpoint/2010/main" val="360346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67B7-8C23-48CC-8E72-7A708132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912CC21-48E7-4964-AB69-59EC2EB8A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871604"/>
              </p:ext>
            </p:extLst>
          </p:nvPr>
        </p:nvGraphicFramePr>
        <p:xfrm>
          <a:off x="494506" y="1828800"/>
          <a:ext cx="8153400" cy="4583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477589516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209880191"/>
                    </a:ext>
                  </a:extLst>
                </a:gridCol>
              </a:tblGrid>
              <a:tr h="255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Description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Presenter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378862"/>
                  </a:ext>
                </a:extLst>
              </a:tr>
              <a:tr h="431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Welcome, Introductions, and Webinar Objectives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Stephanie Lucero, TFPA Workshop Coordinator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352873"/>
                  </a:ext>
                </a:extLst>
              </a:tr>
              <a:tr h="423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Overview of TFPA in Terms of Acquisitions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MX" sz="1800" dirty="0">
                          <a:solidFill>
                            <a:schemeClr val="bg1"/>
                          </a:solidFill>
                          <a:effectLst/>
                        </a:rPr>
                        <a:t>Intertribal Timber Council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3749"/>
                  </a:ext>
                </a:extLst>
              </a:tr>
              <a:tr h="647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Contracts between Tribes and USFS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Gavin Smith, WO AQM Procurement Analyst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070785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Partnering with Agreements and Grants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Allison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Leiman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, National G&amp;A Policy Specialist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872052"/>
                  </a:ext>
                </a:extLst>
              </a:tr>
              <a:tr h="918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Facilitated discussion: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Stephanie Lucero, TFPA Workshop Coordinator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09444"/>
                  </a:ext>
                </a:extLst>
              </a:tr>
              <a:tr h="4316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Wrap up and Next Steps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Stephanie Lucero, TFPA Workshop Coordinator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35854"/>
                  </a:ext>
                </a:extLst>
              </a:tr>
              <a:tr h="215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Adjourn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All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33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38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CONTRACTING: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How does TFPA fit in the framework of other federal contracting regulations?</a:t>
            </a:r>
          </a:p>
          <a:p>
            <a:pPr marL="0" indent="0">
              <a:buNone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u="sng" dirty="0">
                <a:solidFill>
                  <a:srgbClr val="FFC000"/>
                </a:solidFill>
              </a:rPr>
              <a:t>Non-competitive</a:t>
            </a:r>
            <a:r>
              <a:rPr lang="en-US" sz="2600" dirty="0">
                <a:solidFill>
                  <a:srgbClr val="FFC000"/>
                </a:solidFill>
              </a:rPr>
              <a:t>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Federal Acquisition Regulations (FAR):  FAR 6.302-5:  Authorized or Required by Statute.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20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u="sng" dirty="0">
                <a:solidFill>
                  <a:srgbClr val="FFC000"/>
                </a:solidFill>
              </a:rPr>
              <a:t>Non-Competitive Process </a:t>
            </a:r>
            <a:r>
              <a:rPr lang="en-US" sz="3800" u="sng" dirty="0">
                <a:solidFill>
                  <a:srgbClr val="FFC000"/>
                </a:solidFill>
              </a:rPr>
              <a:t>(Procurement)</a:t>
            </a:r>
            <a:r>
              <a:rPr lang="en-US" sz="3800" b="1" dirty="0">
                <a:solidFill>
                  <a:srgbClr val="FFC000"/>
                </a:solidFill>
              </a:rPr>
              <a:t>:</a:t>
            </a:r>
          </a:p>
          <a:p>
            <a:pPr marL="0" indent="0" algn="ctr">
              <a:buNone/>
            </a:pPr>
            <a:endParaRPr lang="en-US" sz="900" b="1" dirty="0">
              <a:solidFill>
                <a:srgbClr val="7030A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Project approved.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“Pre-solicitation” meetings with Tribe.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Evaluation Criteria selected, if relevant.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Draft solicitation.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Issue solicitation to selected Tribe.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Pre-proposal conference.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Receive and evaluate proposal.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Award Contract.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Pre-work Meeting / Start Work.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41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CONTRACTING</a:t>
            </a:r>
            <a:r>
              <a:rPr lang="en-US" b="1" dirty="0"/>
              <a:t>:</a:t>
            </a:r>
          </a:p>
          <a:p>
            <a:pPr marL="0" indent="0" algn="ctr">
              <a:buNone/>
            </a:pPr>
            <a:endParaRPr lang="en-US" sz="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How does TFPA fit in the framework of other federal contracting regulations?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Competitive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  </a:t>
            </a:r>
            <a:r>
              <a:rPr lang="en-US" sz="2400" dirty="0"/>
              <a:t>TFPA authorizes the Government to use “Best Value” contracting to make the award decision.</a:t>
            </a:r>
            <a:endParaRPr lang="en-US" sz="2000" b="1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85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CONTRACTING ISSUES</a:t>
            </a:r>
            <a:r>
              <a:rPr lang="en-US" b="1" dirty="0"/>
              <a:t>:</a:t>
            </a:r>
          </a:p>
          <a:p>
            <a:pPr marL="0" indent="0" algn="ctr">
              <a:buNone/>
            </a:pPr>
            <a:endParaRPr lang="en-US" sz="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How does TFPA fit in the framework of other federal contracting regulations?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Competitive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 </a:t>
            </a:r>
            <a:r>
              <a:rPr lang="en-US" sz="2400" dirty="0"/>
              <a:t>The normal use of evaluation criteria in our competitive solicitations frequently includes the following evaluation factors: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b="1" dirty="0"/>
              <a:t>Technical Approach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b="1" dirty="0"/>
              <a:t>Past Performance </a:t>
            </a:r>
            <a:r>
              <a:rPr lang="en-US" sz="2000" dirty="0"/>
              <a:t>(required by FAR)</a:t>
            </a:r>
            <a:endParaRPr lang="en-US" sz="20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b="1" dirty="0"/>
              <a:t>Benefits to Local Community </a:t>
            </a:r>
            <a:r>
              <a:rPr lang="en-US" sz="2000" dirty="0"/>
              <a:t>(specific authorities for stewardship and hazardous fuels reduction)</a:t>
            </a:r>
            <a:endParaRPr lang="en-US" sz="2000" b="1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CONTRACTING ISSUES</a:t>
            </a:r>
            <a:r>
              <a:rPr lang="en-US" b="1" dirty="0"/>
              <a:t>:</a:t>
            </a:r>
          </a:p>
          <a:p>
            <a:pPr marL="0" indent="0" algn="ctr">
              <a:buNone/>
            </a:pPr>
            <a:endParaRPr lang="en-US" sz="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How does TFPA fit in the framework of other federal contracting regulations?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Competitive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 </a:t>
            </a:r>
            <a:r>
              <a:rPr lang="en-US" sz="2400" dirty="0"/>
              <a:t>TFPA authorizes the use of additional “Proposal Evaluation &amp; Determination Factors”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Status of Indian tribe as an Indian tribe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Trust status of the Indian forest land or rangeland of the tribe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Cultural, Traditional, historical affiliation with the land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Treaty rights or reserved rights associated with the land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Indigenous knowledge and skills of tribe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Features of the landscape of the land, incl. watersheds &amp; veg.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Working relationship between tribe and Agencies in </a:t>
            </a:r>
            <a:r>
              <a:rPr lang="en-US" sz="2000" dirty="0" err="1"/>
              <a:t>coord</a:t>
            </a:r>
            <a:r>
              <a:rPr lang="en-US" sz="2000" dirty="0"/>
              <a:t>. activities.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The access by members of the tribe to the land.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38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Contracts and Agreements under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5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Competitive Process </a:t>
            </a:r>
            <a:r>
              <a:rPr lang="en-US" sz="3500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(Procurement)</a:t>
            </a:r>
            <a:r>
              <a:rPr lang="en-US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en-US" sz="9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Project approved.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Evaluation Criteria selected.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Draft solicitation.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Issue (advertise) solicitation.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Pre-proposal conference.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Receive and evaluate proposals.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Award Contract.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/>
              <a:t>Pre-work Meeting / Start Work.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90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     </a:t>
            </a:r>
            <a:r>
              <a:rPr lang="en-US" sz="3100" b="1" dirty="0"/>
              <a:t>Contracts and Agreements under</a:t>
            </a:r>
            <a:br>
              <a:rPr lang="en-US" sz="3100" b="1" dirty="0"/>
            </a:br>
            <a:r>
              <a:rPr lang="en-US" sz="3100" b="1" dirty="0"/>
              <a:t>The Tribal Forest Protection Act of 2004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TAKE HOME MESSAGES</a:t>
            </a:r>
          </a:p>
          <a:p>
            <a:pPr marL="0" indent="0" algn="ctr">
              <a:buNone/>
            </a:pPr>
            <a:endParaRPr lang="en-US" sz="900" b="1" dirty="0"/>
          </a:p>
          <a:p>
            <a:r>
              <a:rPr lang="en-US" sz="2800" dirty="0"/>
              <a:t>The FS can enter into contracts or agreements directly with the Tribe when certain criteria are met.</a:t>
            </a:r>
          </a:p>
          <a:p>
            <a:r>
              <a:rPr lang="en-US" sz="2800" dirty="0"/>
              <a:t>Stewardship contracts/agreements are </a:t>
            </a:r>
            <a:r>
              <a:rPr lang="en-US" sz="2800" b="1" u="sng" dirty="0"/>
              <a:t>not</a:t>
            </a:r>
            <a:r>
              <a:rPr lang="en-US" sz="2800" dirty="0"/>
              <a:t> mandatory for TFPA projects, but may have advantages that make them useful vehicles for carrying out TFPA projects.</a:t>
            </a:r>
          </a:p>
          <a:p>
            <a:r>
              <a:rPr lang="en-US" sz="2800" dirty="0"/>
              <a:t>The agency has discretion in awarding contracts and may use a variety of competitive or non-competitive processes.</a:t>
            </a:r>
          </a:p>
          <a:p>
            <a:r>
              <a:rPr lang="en-US" sz="2800" dirty="0"/>
              <a:t>The Agency may use a “Best Value” evaluation process for contract award, and must use that process for stewardship contracting.</a:t>
            </a:r>
          </a:p>
        </p:txBody>
      </p:sp>
    </p:spTree>
    <p:extLst>
      <p:ext uri="{BB962C8B-B14F-4D97-AF65-F5344CB8AC3E}">
        <p14:creationId xmlns:p14="http://schemas.microsoft.com/office/powerpoint/2010/main" val="71533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8006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Questions or comments?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C7535-D307-734D-9DB2-EC2F25E208CF}" type="datetime1">
              <a:rPr lang="en-US" smtClean="0"/>
              <a:t>10/31/2018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77724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History of TFPA: The West Was On Fire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781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00800" y="609600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Taos Photo 2003 by Ignacio Peralta, Photo courtesy of the Forest Service </a:t>
            </a:r>
          </a:p>
        </p:txBody>
      </p:sp>
    </p:spTree>
    <p:extLst>
      <p:ext uri="{BB962C8B-B14F-4D97-AF65-F5344CB8AC3E}">
        <p14:creationId xmlns:p14="http://schemas.microsoft.com/office/powerpoint/2010/main" val="41984207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7772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Fire Siege of 2003</a:t>
            </a:r>
          </a:p>
        </p:txBody>
      </p:sp>
      <p:pic>
        <p:nvPicPr>
          <p:cNvPr id="5" name="Picture 4" descr="California.TMOA2003299_l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50292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6096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NASA/Goddard Space Flight Center Scientific Visualization Studio</a:t>
            </a:r>
          </a:p>
        </p:txBody>
      </p:sp>
    </p:spTree>
    <p:extLst>
      <p:ext uri="{BB962C8B-B14F-4D97-AF65-F5344CB8AC3E}">
        <p14:creationId xmlns:p14="http://schemas.microsoft.com/office/powerpoint/2010/main" val="3895906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7772400" cy="4191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dirty="0">
                <a:cs typeface="Calibri"/>
              </a:rPr>
              <a:t>Tribes went to Congress for legislation that would increase protection of tribal lands and resources throughout the United States.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History</a:t>
            </a:r>
          </a:p>
        </p:txBody>
      </p:sp>
    </p:spTree>
    <p:extLst>
      <p:ext uri="{BB962C8B-B14F-4D97-AF65-F5344CB8AC3E}">
        <p14:creationId xmlns:p14="http://schemas.microsoft.com/office/powerpoint/2010/main" val="28715744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89916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dirty="0">
                <a:cs typeface="Calibri"/>
              </a:rPr>
              <a:t>The Tule River Tribal Council’s testimony for the TFPA stated: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dirty="0">
                <a:cs typeface="Calibri"/>
              </a:rPr>
              <a:t>“</a:t>
            </a:r>
            <a:r>
              <a:rPr lang="en-US" sz="3200" i="1" dirty="0">
                <a:cs typeface="Calibri"/>
              </a:rPr>
              <a:t>Every year we pray we are not the victims of catastrophic stand replacing fire, such as the devastation in Southern California.” 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dirty="0">
                <a:cs typeface="Calibri"/>
              </a:rPr>
              <a:t>The  Intertribal Timber Council’s testimony: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dirty="0">
                <a:cs typeface="Calibri"/>
              </a:rPr>
              <a:t> </a:t>
            </a:r>
            <a:r>
              <a:rPr lang="en-US" sz="3500" i="1" dirty="0">
                <a:cs typeface="Calibri"/>
              </a:rPr>
              <a:t>“applauds and strongly supports the Tribal Forest Protection Act.” It is “…a good opportunity to build partnerships that can produce results on the ground where they count.”</a:t>
            </a:r>
            <a:endParaRPr lang="en-US" i="1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b="1" dirty="0">
                <a:cs typeface="Calibri"/>
              </a:rPr>
              <a:t>The TFPA passed in 2004 with bilateral support.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>
              <a:cs typeface="Calibri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History</a:t>
            </a:r>
          </a:p>
        </p:txBody>
      </p:sp>
    </p:spTree>
    <p:extLst>
      <p:ext uri="{BB962C8B-B14F-4D97-AF65-F5344CB8AC3E}">
        <p14:creationId xmlns:p14="http://schemas.microsoft.com/office/powerpoint/2010/main" val="244095779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Key Terms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24" y="1670304"/>
            <a:ext cx="8229600" cy="51816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TFPA - Tribal Forest Protection Act of 2004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Tribes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- refer to those tribal governments recognized by the federal government.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Calibri"/>
              </a:rPr>
              <a:t>Trust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Responsibility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- the federal government has a legal responsibility to protect the interests and rights of Tribes and their members.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Land in trust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- the US holds the legal title and the Tribe or individual Indian person holds the beneficial interest.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800" dirty="0">
              <a:latin typeface="Tahoma" charset="0"/>
            </a:endParaRPr>
          </a:p>
          <a:p>
            <a:pPr eaLnBrk="1" hangingPunct="1">
              <a:buFont typeface="Wingdings" charset="2"/>
              <a:buChar char="Ø"/>
              <a:defRPr/>
            </a:pPr>
            <a:endParaRPr lang="en-US" sz="2800" dirty="0">
              <a:cs typeface="Calibri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cs typeface="Calibri"/>
              </a:rPr>
              <a:t>The TFPA authorizes the Secretaries of Agriculture and Interior to give special consideration to tribally-proposed projects on FS or Bureau of Land Management administered lands.</a:t>
            </a:r>
          </a:p>
          <a:p>
            <a:pPr marL="0" indent="0" eaLnBrk="1" hangingPunct="1">
              <a:buNone/>
              <a:defRPr/>
            </a:pPr>
            <a:r>
              <a:rPr lang="en-US" sz="2800" i="1" dirty="0">
                <a:cs typeface="Calibri"/>
              </a:rPr>
              <a:t> </a:t>
            </a:r>
            <a:endParaRPr lang="en-US" sz="2800" i="1" dirty="0">
              <a:latin typeface="Tahoma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TFPA Background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3607</TotalTime>
  <Words>1941</Words>
  <Application>Microsoft Office PowerPoint</Application>
  <PresentationFormat>On-screen Show (4:3)</PresentationFormat>
  <Paragraphs>328</Paragraphs>
  <Slides>37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Calibri</vt:lpstr>
      <vt:lpstr>Franklin Gothic Medium Cond</vt:lpstr>
      <vt:lpstr>Tahoma</vt:lpstr>
      <vt:lpstr>Times New Roman</vt:lpstr>
      <vt:lpstr>Wingdings</vt:lpstr>
      <vt:lpstr>Wingdings 2</vt:lpstr>
      <vt:lpstr>Habitat</vt:lpstr>
      <vt:lpstr>     </vt:lpstr>
      <vt:lpstr>Objectives</vt:lpstr>
      <vt:lpstr>Agenda</vt:lpstr>
      <vt:lpstr>The History of TFPA: The West Was On Fire</vt:lpstr>
      <vt:lpstr>The Fire Siege of 2003</vt:lpstr>
      <vt:lpstr>TFPA History</vt:lpstr>
      <vt:lpstr>TFPA History</vt:lpstr>
      <vt:lpstr>Key Terms</vt:lpstr>
      <vt:lpstr>TFPA Background</vt:lpstr>
      <vt:lpstr>TFPA Basics</vt:lpstr>
      <vt:lpstr>TFPA Basics</vt:lpstr>
      <vt:lpstr>TFPA Basics</vt:lpstr>
      <vt:lpstr>TFPA Basics</vt:lpstr>
      <vt:lpstr>TFPA Basics</vt:lpstr>
      <vt:lpstr>TFPA Basics</vt:lpstr>
      <vt:lpstr>TFPA Basics</vt:lpstr>
      <vt:lpstr> 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Contracts and Agreements under The Tribal Forest Protection Act of 2004</vt:lpstr>
      <vt:lpstr>      Contracts and Agreements under The Tribal Forest Protection Act of 2004</vt:lpstr>
      <vt:lpstr> 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CONTRACTING MECHANISMS</dc:title>
  <dc:creator>FSDefaultUser</dc:creator>
  <cp:lastModifiedBy>Stephanie Lucero</cp:lastModifiedBy>
  <cp:revision>292</cp:revision>
  <dcterms:created xsi:type="dcterms:W3CDTF">2005-10-12T20:14:35Z</dcterms:created>
  <dcterms:modified xsi:type="dcterms:W3CDTF">2018-10-31T19:25:26Z</dcterms:modified>
</cp:coreProperties>
</file>